
<file path=[Content_Types].xml><?xml version="1.0" encoding="utf-8"?>
<Types xmlns="http://schemas.openxmlformats.org/package/2006/content-types">
  <Default Extension="bmp" ContentType="image/bmp"/>
  <Default Extension="gif" ContentType="image/gif"/>
  <Default Extension="jpeg" ContentType="image/jpg"/>
  <Default Extension="mov" ContentType="application/movie"/>
  <Default Extension="pdf" ContentType="application/pdf"/>
  <Default Extension="png" ContentType="image/png"/>
  <Default Extension="rels" ContentType="application/vnd.openxmlformats-package.relationships+xml"/>
  <Default Extension="tif" ContentType="image/tif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3" Type="http://schemas.openxmlformats.org/officeDocument/2006/relationships/commentAuthors" Target="commentAuthors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3.xml"/><Relationship Id="rId2" Type="http://schemas.openxmlformats.org/officeDocument/2006/relationships/viewProps" Target="viewProps.xml"/><Relationship Id="rId1" Type="http://schemas.openxmlformats.org/officeDocument/2006/relationships/presProps" Target="presProps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slideMaster" Target="slideMasters/slideMaster1.xml"/><Relationship Id="rId10" Type="http://schemas.openxmlformats.org/officeDocument/2006/relationships/customXml" Target="../customXml/item1.xml"/><Relationship Id="rId4" Type="http://schemas.openxmlformats.org/officeDocument/2006/relationships/tableStyles" Target="tableStyles.xml"/><Relationship Id="rId9" Type="http://schemas.openxmlformats.org/officeDocument/2006/relationships/slide" Target="slides/slide2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77825" y="143568"/>
            <a:ext cx="6800850" cy="2351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77825" y="2495126"/>
            <a:ext cx="6800850" cy="8198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DofE-heading-boxes.pdf" descr="DofE-heading-boxes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5814" y="383756"/>
            <a:ext cx="4440873" cy="1773797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DofE-square-bubbles.png" descr="DofE-square-bubbles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10596" y="3246737"/>
            <a:ext cx="6580766" cy="5570236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Freeform 3"/>
          <p:cNvSpPr/>
          <p:nvPr/>
        </p:nvSpPr>
        <p:spPr>
          <a:xfrm>
            <a:off x="166881" y="181070"/>
            <a:ext cx="7226237" cy="10329859"/>
          </a:xfrm>
          <a:prstGeom prst="rect">
            <a:avLst/>
          </a:prstGeom>
          <a:solidFill>
            <a:srgbClr val="000000">
              <a:alpha val="0"/>
            </a:srgbClr>
          </a:solidFill>
          <a:ln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Freeform 5"/>
          <p:cNvSpPr/>
          <p:nvPr/>
        </p:nvSpPr>
        <p:spPr>
          <a:xfrm>
            <a:off x="2463802" y="4635503"/>
            <a:ext cx="2705101" cy="269240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8" name="Freeform 8"/>
          <p:cNvSpPr/>
          <p:nvPr/>
        </p:nvSpPr>
        <p:spPr>
          <a:xfrm>
            <a:off x="2682344" y="4808072"/>
            <a:ext cx="2268018" cy="226801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9" name="TextBox 11"/>
          <p:cNvSpPr txBox="1"/>
          <p:nvPr/>
        </p:nvSpPr>
        <p:spPr>
          <a:xfrm>
            <a:off x="830827" y="5883130"/>
            <a:ext cx="1739046" cy="73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2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pPr>
            <a:r>
              <a:t>DEVELOP </a:t>
            </a:r>
          </a:p>
          <a:p>
            <a:pPr>
              <a:lnSpc>
                <a:spcPts val="22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pPr>
            <a:r>
              <a:t>AND GROW</a:t>
            </a:r>
          </a:p>
        </p:txBody>
      </p:sp>
      <p:sp>
        <p:nvSpPr>
          <p:cNvPr id="100" name="TextBox 12"/>
          <p:cNvSpPr txBox="1"/>
          <p:nvPr/>
        </p:nvSpPr>
        <p:spPr>
          <a:xfrm>
            <a:off x="1752067" y="3606727"/>
            <a:ext cx="1423474" cy="594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2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lvl1pPr>
          </a:lstStyle>
          <a:p>
            <a:pPr/>
            <a:r>
              <a:t>STEP OUT AND EXPLORE</a:t>
            </a:r>
          </a:p>
        </p:txBody>
      </p:sp>
      <p:sp>
        <p:nvSpPr>
          <p:cNvPr id="101" name="TextBox 13"/>
          <p:cNvSpPr txBox="1"/>
          <p:nvPr/>
        </p:nvSpPr>
        <p:spPr>
          <a:xfrm>
            <a:off x="2813031" y="7784993"/>
            <a:ext cx="1656114" cy="594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2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lvl1pPr>
          </a:lstStyle>
          <a:p>
            <a:pPr/>
            <a:r>
              <a:t>IMPROVE YOUR WELLBEING</a:t>
            </a:r>
          </a:p>
        </p:txBody>
      </p:sp>
      <p:sp>
        <p:nvSpPr>
          <p:cNvPr id="102" name="TextBox 14"/>
          <p:cNvSpPr txBox="1"/>
          <p:nvPr/>
        </p:nvSpPr>
        <p:spPr>
          <a:xfrm>
            <a:off x="4469143" y="4036081"/>
            <a:ext cx="1630062" cy="203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lvl1pPr>
          </a:lstStyle>
          <a:p>
            <a:pPr/>
            <a:r>
              <a:t>BE RECOGNISED</a:t>
            </a:r>
          </a:p>
        </p:txBody>
      </p:sp>
      <p:sp>
        <p:nvSpPr>
          <p:cNvPr id="103" name="TextBox 15"/>
          <p:cNvSpPr txBox="1"/>
          <p:nvPr/>
        </p:nvSpPr>
        <p:spPr>
          <a:xfrm>
            <a:off x="5176523" y="4409294"/>
            <a:ext cx="28395" cy="238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0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/>
            <a:r>
              <a:t> </a:t>
            </a:r>
          </a:p>
        </p:txBody>
      </p:sp>
      <p:sp>
        <p:nvSpPr>
          <p:cNvPr id="104" name="TextBox 16"/>
          <p:cNvSpPr txBox="1"/>
          <p:nvPr/>
        </p:nvSpPr>
        <p:spPr>
          <a:xfrm>
            <a:off x="5349749" y="5629126"/>
            <a:ext cx="1234089" cy="594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2200"/>
              </a:lnSpc>
              <a:defRPr spc="15" sz="22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lvl1pPr>
          </a:lstStyle>
          <a:p>
            <a:pPr/>
            <a:r>
              <a:t>MAKE A DIFFERENCE</a:t>
            </a:r>
          </a:p>
        </p:txBody>
      </p:sp>
      <p:sp>
        <p:nvSpPr>
          <p:cNvPr id="105" name="TextBox 17"/>
          <p:cNvSpPr txBox="1"/>
          <p:nvPr/>
        </p:nvSpPr>
        <p:spPr>
          <a:xfrm>
            <a:off x="1177042" y="4495019"/>
            <a:ext cx="1804446" cy="56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/>
            <a:r>
              <a:t>Explore your environment, grow your confidence and discover new things about yourself, as you step out of your comfort zone. </a:t>
            </a:r>
          </a:p>
        </p:txBody>
      </p:sp>
      <p:sp>
        <p:nvSpPr>
          <p:cNvPr id="106" name="TextBox 18"/>
          <p:cNvSpPr txBox="1"/>
          <p:nvPr/>
        </p:nvSpPr>
        <p:spPr>
          <a:xfrm>
            <a:off x="4837889" y="7670083"/>
            <a:ext cx="1719873" cy="845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/>
            <a:r>
              <a:t>Through adventure, service, and skill-building, develop mental strength, social connections, and a positive mindset - all while having fun, making great friends and pushing your limits! </a:t>
            </a:r>
          </a:p>
        </p:txBody>
      </p:sp>
      <p:sp>
        <p:nvSpPr>
          <p:cNvPr id="107" name="TextBox 19"/>
          <p:cNvSpPr txBox="1"/>
          <p:nvPr/>
        </p:nvSpPr>
        <p:spPr>
          <a:xfrm>
            <a:off x="4928520" y="4495019"/>
            <a:ext cx="1691317" cy="56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/>
            <a:r>
              <a:t>Duke of Ed is recognised by employers and universities the world over. Having it on your CV will help you stand out.</a:t>
            </a:r>
          </a:p>
        </p:txBody>
      </p:sp>
      <p:sp>
        <p:nvSpPr>
          <p:cNvPr id="108" name="TextBox 20"/>
          <p:cNvSpPr txBox="1"/>
          <p:nvPr/>
        </p:nvSpPr>
        <p:spPr>
          <a:xfrm>
            <a:off x="5806849" y="6450920"/>
            <a:ext cx="1234089" cy="706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1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pPr>
            <a:r>
              <a:t>Volunteering will make </a:t>
            </a:r>
            <a:br/>
            <a:r>
              <a:t>a difference to your community and to the people around you. Plus you’ll feel great doing it.</a:t>
            </a:r>
          </a:p>
        </p:txBody>
      </p:sp>
      <p:sp>
        <p:nvSpPr>
          <p:cNvPr id="109" name="TextBox 21"/>
          <p:cNvSpPr txBox="1"/>
          <p:nvPr/>
        </p:nvSpPr>
        <p:spPr>
          <a:xfrm>
            <a:off x="644500" y="617882"/>
            <a:ext cx="4048612" cy="1409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3600"/>
              </a:lnSpc>
              <a:defRPr spc="22" sz="31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pPr>
            <a:r>
              <a:t>THE DUKE OF EDINBURGH’S HILLARY AWARD: </a:t>
            </a:r>
          </a:p>
          <a:p>
            <a:pPr>
              <a:lnSpc>
                <a:spcPts val="3600"/>
              </a:lnSpc>
              <a:defRPr spc="22" sz="31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pPr>
            <a:r>
              <a:t>GET INVOLVED </a:t>
            </a:r>
          </a:p>
        </p:txBody>
      </p:sp>
      <p:sp>
        <p:nvSpPr>
          <p:cNvPr id="110" name="TextBox 22"/>
          <p:cNvSpPr txBox="1"/>
          <p:nvPr/>
        </p:nvSpPr>
        <p:spPr>
          <a:xfrm>
            <a:off x="644500" y="2424252"/>
            <a:ext cx="5745599" cy="6134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600"/>
              </a:lnSpc>
              <a:defRPr b="1" spc="7" sz="1000"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The Award is an opportunity to challenge yourself, learn new skills, and make a real impact. Whether it’s, giving back to your community, learning new skills or pushing your limits, the Duke of Edinburgh’s Award helps you step up and stand out.</a:t>
            </a:r>
          </a:p>
        </p:txBody>
      </p:sp>
      <p:sp>
        <p:nvSpPr>
          <p:cNvPr id="111" name="TextBox 23"/>
          <p:cNvSpPr txBox="1"/>
          <p:nvPr/>
        </p:nvSpPr>
        <p:spPr>
          <a:xfrm>
            <a:off x="830827" y="6890369"/>
            <a:ext cx="1688765" cy="566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sz="8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lvl1pPr>
          </a:lstStyle>
          <a:p>
            <a:pPr/>
            <a:r>
              <a:t>Whether it’s trying something new or mastering an existing skill, what you learn on your Duke of Ed will be with you for life!</a:t>
            </a:r>
          </a:p>
        </p:txBody>
      </p:sp>
      <p:sp>
        <p:nvSpPr>
          <p:cNvPr id="112" name="Freeform 24"/>
          <p:cNvSpPr/>
          <p:nvPr/>
        </p:nvSpPr>
        <p:spPr>
          <a:xfrm>
            <a:off x="4313449" y="1120189"/>
            <a:ext cx="2749319" cy="1037364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113" name="DofE-quote-Daniel.png" descr="DofE-quote-Daniel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782638" y="9052700"/>
            <a:ext cx="3313407" cy="129697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DofE-quote-Isbella.png" descr="DofE-quote-Isbella.pn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482385" y="9052700"/>
            <a:ext cx="3316634" cy="129697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DofE-Levels-table.png" descr="DofE-Levels-tabl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4905" y="6591361"/>
            <a:ext cx="6789994" cy="2934971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Freeform 4"/>
          <p:cNvSpPr/>
          <p:nvPr/>
        </p:nvSpPr>
        <p:spPr>
          <a:xfrm>
            <a:off x="166881" y="155022"/>
            <a:ext cx="7226237" cy="10329858"/>
          </a:xfrm>
          <a:prstGeom prst="rect">
            <a:avLst/>
          </a:prstGeom>
          <a:solidFill>
            <a:srgbClr val="000000">
              <a:alpha val="0"/>
            </a:srgbClr>
          </a:solidFill>
          <a:ln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21" name="Group 7"/>
          <p:cNvGrpSpPr/>
          <p:nvPr/>
        </p:nvGrpSpPr>
        <p:grpSpPr>
          <a:xfrm>
            <a:off x="552704" y="564962"/>
            <a:ext cx="1065914" cy="1463039"/>
            <a:chOff x="0" y="0"/>
            <a:chExt cx="1065913" cy="1463037"/>
          </a:xfrm>
        </p:grpSpPr>
        <p:sp>
          <p:nvSpPr>
            <p:cNvPr id="118" name="Freeform 8"/>
            <p:cNvSpPr/>
            <p:nvPr/>
          </p:nvSpPr>
          <p:spPr>
            <a:xfrm>
              <a:off x="0" y="488187"/>
              <a:ext cx="977141" cy="543052"/>
            </a:xfrm>
            <a:prstGeom prst="rect">
              <a:avLst/>
            </a:prstGeom>
            <a:solidFill>
              <a:srgbClr val="00AEE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19" name="Freeform 9"/>
            <p:cNvSpPr/>
            <p:nvPr/>
          </p:nvSpPr>
          <p:spPr>
            <a:xfrm>
              <a:off x="0" y="919986"/>
              <a:ext cx="1065914" cy="543052"/>
            </a:xfrm>
            <a:prstGeom prst="rect">
              <a:avLst/>
            </a:prstGeom>
            <a:solidFill>
              <a:srgbClr val="00AEE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20" name="Freeform 10"/>
            <p:cNvSpPr/>
            <p:nvPr/>
          </p:nvSpPr>
          <p:spPr>
            <a:xfrm>
              <a:off x="0" y="0"/>
              <a:ext cx="1065914" cy="543051"/>
            </a:xfrm>
            <a:prstGeom prst="rect">
              <a:avLst/>
            </a:prstGeom>
            <a:solidFill>
              <a:srgbClr val="00AEE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22" name="TextBox 11"/>
          <p:cNvSpPr txBox="1"/>
          <p:nvPr/>
        </p:nvSpPr>
        <p:spPr>
          <a:xfrm>
            <a:off x="1727854" y="7366065"/>
            <a:ext cx="2609870" cy="287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Be active for 13 hours over 13+ weeks in 2 sections and 26 hours over 26+ weeks for 1 section </a:t>
            </a:r>
          </a:p>
        </p:txBody>
      </p:sp>
      <p:sp>
        <p:nvSpPr>
          <p:cNvPr id="123" name="TextBox 12"/>
          <p:cNvSpPr txBox="1"/>
          <p:nvPr/>
        </p:nvSpPr>
        <p:spPr>
          <a:xfrm>
            <a:off x="1727854" y="7896921"/>
            <a:ext cx="4055251" cy="247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Be active for 26 hours over 26+ weeks in each section </a:t>
            </a:r>
          </a:p>
          <a:p>
            <a:pPr>
              <a:lnSpc>
                <a:spcPts val="800"/>
              </a:lnSpc>
              <a:defRPr sz="6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pPr>
            <a:r>
              <a:t>If you have not completed your Bronze Award then complete an additional 26 hours in 1 of these Sections </a:t>
            </a:r>
          </a:p>
        </p:txBody>
      </p:sp>
      <p:sp>
        <p:nvSpPr>
          <p:cNvPr id="124" name="TextBox 13"/>
          <p:cNvSpPr txBox="1"/>
          <p:nvPr/>
        </p:nvSpPr>
        <p:spPr>
          <a:xfrm>
            <a:off x="1727854" y="8453171"/>
            <a:ext cx="3998044" cy="24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Be active for 52 hours over 52+ weeks in each section </a:t>
            </a:r>
          </a:p>
          <a:p>
            <a:pPr>
              <a:lnSpc>
                <a:spcPts val="800"/>
              </a:lnSpc>
              <a:defRPr sz="600">
                <a:solidFill>
                  <a:srgbClr val="231F20"/>
                </a:solidFill>
                <a:latin typeface="Poppins Light"/>
                <a:ea typeface="Poppins Light"/>
                <a:cs typeface="Poppins Light"/>
                <a:sym typeface="Poppins Light"/>
              </a:defRPr>
            </a:pPr>
            <a:r>
              <a:t>If you have not completed your Silver Award then complete an additional 26 hours in 1 of these Sections </a:t>
            </a:r>
          </a:p>
        </p:txBody>
      </p:sp>
      <p:sp>
        <p:nvSpPr>
          <p:cNvPr id="125" name="TextBox 14"/>
          <p:cNvSpPr txBox="1"/>
          <p:nvPr/>
        </p:nvSpPr>
        <p:spPr>
          <a:xfrm>
            <a:off x="2125646" y="9085640"/>
            <a:ext cx="3403693" cy="147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Complete 5 days and 4 nights doing the Gold Residential Project </a:t>
            </a:r>
          </a:p>
        </p:txBody>
      </p:sp>
      <p:sp>
        <p:nvSpPr>
          <p:cNvPr id="126" name="TextBox 15"/>
          <p:cNvSpPr txBox="1"/>
          <p:nvPr/>
        </p:nvSpPr>
        <p:spPr>
          <a:xfrm>
            <a:off x="5900870" y="7366065"/>
            <a:ext cx="595990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2 Journeys </a:t>
            </a:r>
          </a:p>
        </p:txBody>
      </p:sp>
      <p:sp>
        <p:nvSpPr>
          <p:cNvPr id="127" name="TextBox 16"/>
          <p:cNvSpPr txBox="1"/>
          <p:nvPr/>
        </p:nvSpPr>
        <p:spPr>
          <a:xfrm>
            <a:off x="5900870" y="7896921"/>
            <a:ext cx="571320" cy="1473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2 Journeys</a:t>
            </a:r>
          </a:p>
        </p:txBody>
      </p:sp>
      <p:sp>
        <p:nvSpPr>
          <p:cNvPr id="128" name="TextBox 17"/>
          <p:cNvSpPr txBox="1"/>
          <p:nvPr/>
        </p:nvSpPr>
        <p:spPr>
          <a:xfrm>
            <a:off x="5900966" y="8453171"/>
            <a:ext cx="571320" cy="147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1100"/>
              </a:lnSpc>
              <a:defRPr b="1" sz="8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lvl1pPr>
          </a:lstStyle>
          <a:p>
            <a:pPr/>
            <a:r>
              <a:t>2 Journeys</a:t>
            </a:r>
          </a:p>
        </p:txBody>
      </p:sp>
      <p:sp>
        <p:nvSpPr>
          <p:cNvPr id="129" name="TextBox 18"/>
          <p:cNvSpPr txBox="1"/>
          <p:nvPr/>
        </p:nvSpPr>
        <p:spPr>
          <a:xfrm>
            <a:off x="539771" y="9684687"/>
            <a:ext cx="3848331" cy="4330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1700"/>
              </a:lnSpc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Get started: </a:t>
            </a:r>
          </a:p>
          <a:p>
            <a:pPr>
              <a:lnSpc>
                <a:spcPts val="1700"/>
              </a:lnSpc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rPr b="0">
                <a:latin typeface="Poppins Regular"/>
                <a:ea typeface="Poppins Regular"/>
                <a:cs typeface="Poppins Regular"/>
                <a:sym typeface="Poppins Regular"/>
              </a:rPr>
              <a:t>Kōrero with your Award Leader to find out how to register.</a:t>
            </a:r>
          </a:p>
        </p:txBody>
      </p:sp>
      <p:sp>
        <p:nvSpPr>
          <p:cNvPr id="130" name="TextBox 19"/>
          <p:cNvSpPr txBox="1"/>
          <p:nvPr/>
        </p:nvSpPr>
        <p:spPr>
          <a:xfrm>
            <a:off x="1824246" y="570224"/>
            <a:ext cx="3562284" cy="1367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There are 3 Award levels: </a:t>
            </a:r>
          </a:p>
          <a:p>
            <a:pPr>
              <a:lnSpc>
                <a:spcPts val="2000"/>
              </a:lnSpc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• Bronze: </a:t>
            </a:r>
            <a:r>
              <a:rPr b="0">
                <a:latin typeface="Poppins Regular"/>
                <a:ea typeface="Poppins Regular"/>
                <a:cs typeface="Poppins Regular"/>
                <a:sym typeface="Poppins Regular"/>
              </a:rPr>
              <a:t>start in the year you turn 14</a:t>
            </a:r>
            <a:endParaRPr b="0">
              <a:latin typeface="Poppins Regular"/>
              <a:ea typeface="Poppins Regular"/>
              <a:cs typeface="Poppins Regular"/>
              <a:sym typeface="Poppins Regular"/>
            </a:endParaRPr>
          </a:p>
          <a:p>
            <a:pPr>
              <a:lnSpc>
                <a:spcPts val="1600"/>
              </a:lnSpc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• Silver: </a:t>
            </a:r>
            <a:r>
              <a:rPr b="0">
                <a:latin typeface="Poppins Regular"/>
                <a:ea typeface="Poppins Regular"/>
                <a:cs typeface="Poppins Regular"/>
                <a:sym typeface="Poppins Regular"/>
              </a:rPr>
              <a:t>Start when you finish Bronze or from age 15</a:t>
            </a:r>
            <a:endParaRPr b="0">
              <a:latin typeface="Poppins Regular"/>
              <a:ea typeface="Poppins Regular"/>
              <a:cs typeface="Poppins Regular"/>
              <a:sym typeface="Poppins Regular"/>
            </a:endParaRPr>
          </a:p>
          <a:p>
            <a:pPr>
              <a:lnSpc>
                <a:spcPts val="1600"/>
              </a:lnSpc>
              <a:defRPr b="1" sz="1000">
                <a:solidFill>
                  <a:srgbClr val="231F20"/>
                </a:solidFill>
                <a:latin typeface="Poppins Semi-Bold"/>
                <a:ea typeface="Poppins Semi-Bold"/>
                <a:cs typeface="Poppins Semi-Bold"/>
                <a:sym typeface="Poppins Semi-Bold"/>
              </a:defRPr>
            </a:pPr>
            <a:r>
              <a:t>• Gold:</a:t>
            </a:r>
            <a:r>
              <a:rPr b="0">
                <a:latin typeface="Poppins Regular"/>
                <a:ea typeface="Poppins Regular"/>
                <a:cs typeface="Poppins Regular"/>
                <a:sym typeface="Poppins Regular"/>
              </a:rPr>
              <a:t> Start when you finish Silver or from age 16</a:t>
            </a:r>
            <a:endParaRPr b="0">
              <a:latin typeface="Poppins Regular"/>
              <a:ea typeface="Poppins Regular"/>
              <a:cs typeface="Poppins Regular"/>
              <a:sym typeface="Poppins Regular"/>
            </a:endParaRPr>
          </a:p>
          <a:p>
            <a:pPr>
              <a:lnSpc>
                <a:spcPts val="1400"/>
              </a:lnSpc>
              <a:spcBef>
                <a:spcPts val="600"/>
              </a:spcBef>
              <a:defRPr sz="1000">
                <a:solidFill>
                  <a:srgbClr val="231F20"/>
                </a:solidFill>
                <a:latin typeface="Poppins Regular"/>
                <a:ea typeface="Poppins Regular"/>
                <a:cs typeface="Poppins Regular"/>
                <a:sym typeface="Poppins Regular"/>
              </a:defRPr>
            </a:pPr>
            <a:r>
              <a:t>At each Award Level you complete 4 Award sections with a 5th section at Gold.</a:t>
            </a:r>
          </a:p>
        </p:txBody>
      </p:sp>
      <p:sp>
        <p:nvSpPr>
          <p:cNvPr id="131" name="TextBox 20"/>
          <p:cNvSpPr txBox="1"/>
          <p:nvPr/>
        </p:nvSpPr>
        <p:spPr>
          <a:xfrm>
            <a:off x="659729" y="631149"/>
            <a:ext cx="886665" cy="14097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3600"/>
              </a:lnSpc>
              <a:defRPr spc="22" sz="3100">
                <a:solidFill>
                  <a:srgbClr val="FFFFFF"/>
                </a:solidFill>
                <a:latin typeface="Anton Regular"/>
                <a:ea typeface="Anton Regular"/>
                <a:cs typeface="Anton Regular"/>
                <a:sym typeface="Anton Regular"/>
              </a:defRPr>
            </a:lvl1pPr>
          </a:lstStyle>
          <a:p>
            <a:pPr/>
            <a:r>
              <a:t>YOUR DUKE OF ED</a:t>
            </a:r>
          </a:p>
        </p:txBody>
      </p:sp>
      <p:sp>
        <p:nvSpPr>
          <p:cNvPr id="132" name="Freeform 22"/>
          <p:cNvSpPr/>
          <p:nvPr/>
        </p:nvSpPr>
        <p:spPr>
          <a:xfrm>
            <a:off x="5262905" y="279524"/>
            <a:ext cx="1995270" cy="75284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pic>
        <p:nvPicPr>
          <p:cNvPr id="133" name="DofE-OwnYourJourney-shorterAngle.pdf" descr="DofE-OwnYourJourney-shorterAngl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7044" y="2138873"/>
            <a:ext cx="7304057" cy="45648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DofE-GetStartedQR.png" descr="DofE-GetStartedQR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307465" y="9386490"/>
            <a:ext cx="1876472" cy="110566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8A86C3D26C10439E859CCC2E34A274" ma:contentTypeVersion="14" ma:contentTypeDescription="Create a new document." ma:contentTypeScope="" ma:versionID="01dde38588d1592d1aac218f91430735">
  <xsd:schema xmlns:xsd="http://www.w3.org/2001/XMLSchema" xmlns:xs="http://www.w3.org/2001/XMLSchema" xmlns:p="http://schemas.microsoft.com/office/2006/metadata/properties" xmlns:ns2="ac20f3cd-722b-49c8-b865-89bd839fd806" xmlns:ns3="982d8744-c094-43c9-a425-5e15ca5fffb4" targetNamespace="http://schemas.microsoft.com/office/2006/metadata/properties" ma:root="true" ma:fieldsID="52b7151af7c7d4a728073a45c03f56ed" ns2:_="" ns3:_="">
    <xsd:import namespace="ac20f3cd-722b-49c8-b865-89bd839fd806"/>
    <xsd:import namespace="982d8744-c094-43c9-a425-5e15ca5fff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20f3cd-722b-49c8-b865-89bd839fd8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009ca32-de78-49b5-9c97-3f0694ac8be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2d8744-c094-43c9-a425-5e15ca5fffb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9a73d23-8cb6-45a9-a24f-5b75151ce7b9}" ma:internalName="TaxCatchAll" ma:showField="CatchAllData" ma:web="982d8744-c094-43c9-a425-5e15ca5fff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2d8744-c094-43c9-a425-5e15ca5fffb4" xsi:nil="true"/>
    <lcf76f155ced4ddcb4097134ff3c332f xmlns="ac20f3cd-722b-49c8-b865-89bd839fd8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9076DD1-DAB6-49CF-8EE9-2975789E4637}"/>
</file>

<file path=customXml/itemProps2.xml><?xml version="1.0" encoding="utf-8"?>
<ds:datastoreItem xmlns:ds="http://schemas.openxmlformats.org/officeDocument/2006/customXml" ds:itemID="{A7B12B71-E3B7-49A1-AC5F-1AEF036279B9}"/>
</file>

<file path=customXml/itemProps3.xml><?xml version="1.0" encoding="utf-8"?>
<ds:datastoreItem xmlns:ds="http://schemas.openxmlformats.org/officeDocument/2006/customXml" ds:itemID="{4CA1948D-474D-4661-B760-CDF6DDFF4440}"/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0x010100568A86C3D26C10439E859CCC2E34A274</vt:lpwstr>
  </property>
  <property fmtid="{D5CDD505-2E9C-101B-9397-08002B2CF9AE}" pid="3" name="Order">
    <vt:r8>40500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